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1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4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FEBE-1692-B982-3736-D04C14A4D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933" y="1252956"/>
            <a:ext cx="7315200" cy="3255264"/>
          </a:xfrm>
        </p:spPr>
        <p:txBody>
          <a:bodyPr>
            <a:normAutofit fontScale="90000"/>
          </a:bodyPr>
          <a:lstStyle/>
          <a:p>
            <a:r>
              <a:rPr lang="en-GB" dirty="0"/>
              <a:t>Peer review report on referencing of Cabo Verde NQF to ACQF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C064D-9229-E2AF-79C2-638825789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933" y="4690644"/>
            <a:ext cx="7315200" cy="914400"/>
          </a:xfrm>
        </p:spPr>
        <p:txBody>
          <a:bodyPr>
            <a:normAutofit/>
          </a:bodyPr>
          <a:lstStyle/>
          <a:p>
            <a:r>
              <a:rPr lang="en-GB" sz="2800" b="1" dirty="0"/>
              <a:t>Reviewed by: Seychelles Referencing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2E0438-2C35-DF7C-CF55-79DFC72B7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00" y="705485"/>
            <a:ext cx="5447030" cy="544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52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3066C-AB67-9DC2-52BA-EE0CB329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2F00F-2B21-688D-AC47-094398CF7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482854"/>
            <a:ext cx="8158480" cy="5883148"/>
          </a:xfrm>
        </p:spPr>
        <p:txBody>
          <a:bodyPr>
            <a:noAutofit/>
          </a:bodyPr>
          <a:lstStyle/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Robust Technical Referencing (Criterion 1):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>
                <a:solidFill>
                  <a:schemeClr val="accent6"/>
                </a:solidFill>
              </a:rPr>
              <a:t>The mapping between Cabo Verde's 8-level NQF and the ACQF’s 10-level meta-framework is convincingly defended. </a:t>
            </a:r>
            <a:r>
              <a:rPr lang="en-GB" sz="2400" dirty="0"/>
              <a:t>The report avoids forcing an artificial 1-to-1 linear match. Instead, it provides clear, narrative-backed justifications for multiple correspondence at the foundational tier (NQF Level 1 to ACQF 1 &amp; 2) and the Master's level (NQF Level 7 to ACQF 8 &amp; 9) due to the higher structural density of national descriptors. </a:t>
            </a:r>
            <a:endParaRPr lang="en-US" sz="2400" dirty="0"/>
          </a:p>
          <a:p>
            <a:endParaRPr lang="en-GB" sz="2400" dirty="0"/>
          </a:p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Empirical &amp; Impact-Oriented (Criterion 2):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/>
              <a:t>Unlike purely theoretical submissions, </a:t>
            </a:r>
            <a:r>
              <a:rPr lang="en-GB" sz="2400" dirty="0">
                <a:solidFill>
                  <a:schemeClr val="accent6"/>
                </a:solidFill>
              </a:rPr>
              <a:t>the report substantiates the implementation of learning outcomes through real data</a:t>
            </a:r>
            <a:r>
              <a:rPr lang="en-GB" sz="2400" dirty="0"/>
              <a:t>. It showcases how learning outcomes bridge technical framework alignment and social inclusion—lowering formal certification barriers for experienced citizens—supported by a surge in RPL certifications from 34 in 2022 to 824 in 2025 and a labour market insertion rate of 74.7%. </a:t>
            </a:r>
            <a:endParaRPr lang="en-US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8263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E658-B76B-221E-5C1A-02772B340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B4C04-5F46-1D18-61BB-500CA56E9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6213C-2AA4-8FF4-A5DE-84043F741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482854"/>
            <a:ext cx="7884160" cy="5883148"/>
          </a:xfrm>
        </p:spPr>
        <p:txBody>
          <a:bodyPr>
            <a:normAutofit/>
          </a:bodyPr>
          <a:lstStyle/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Digital Transparency (Criterion 3):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>
                <a:solidFill>
                  <a:schemeClr val="accent6"/>
                </a:solidFill>
              </a:rPr>
              <a:t>The report demonstrates high accessibility through its digital infrastructure, referencing live, functional databases </a:t>
            </a:r>
            <a:r>
              <a:rPr lang="en-GB" sz="2400" dirty="0"/>
              <a:t>including PD-ARES, the PAEF accreditation platform, the CNQ catalogue, and the </a:t>
            </a:r>
            <a:r>
              <a:rPr lang="en-GB" sz="2400" dirty="0" err="1"/>
              <a:t>Krê</a:t>
            </a:r>
            <a:r>
              <a:rPr lang="en-GB" sz="2400" dirty="0"/>
              <a:t>+ employment portal. </a:t>
            </a:r>
            <a:endParaRPr lang="en-US" sz="2400" dirty="0"/>
          </a:p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Continental Quality Alignment (Criterion 4):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>
                <a:solidFill>
                  <a:schemeClr val="accent6"/>
                </a:solidFill>
              </a:rPr>
              <a:t>Quality assurance processes are mapped against the 8 ACQF quality principles and African Standards and Guidelines for Quality Assurance </a:t>
            </a:r>
            <a:r>
              <a:rPr lang="en-GB" sz="2400" dirty="0"/>
              <a:t>(ASG-QA/HAQAA3). </a:t>
            </a:r>
            <a:endParaRPr lang="en-US" sz="2400" dirty="0"/>
          </a:p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Self-Reflective Integrity: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>
                <a:solidFill>
                  <a:schemeClr val="accent6"/>
                </a:solidFill>
              </a:rPr>
              <a:t>The document transparently outlines short- and medium-term implementation targets</a:t>
            </a:r>
            <a:r>
              <a:rPr lang="en-GB" sz="2400" dirty="0"/>
              <a:t>, such as formally indicating NQF levels on university diplomas, expanding RPL into the university sector, and unifying credit transfer regulations in TVET. </a:t>
            </a:r>
            <a:endParaRPr lang="en-US" sz="24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25221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2264B-480C-600D-D469-9DB9F8D9E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BA8D-3C09-7B20-536B-02CFC6E7E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079561" cy="4601183"/>
          </a:xfrm>
        </p:spPr>
        <p:txBody>
          <a:bodyPr>
            <a:normAutofit/>
          </a:bodyPr>
          <a:lstStyle/>
          <a:p>
            <a:r>
              <a:rPr lang="en-GB" sz="4000" b="1" dirty="0"/>
              <a:t>Areas for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C96FA-9F9F-5A11-9866-E98FEED7E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716534"/>
            <a:ext cx="7884160" cy="5883148"/>
          </a:xfrm>
        </p:spPr>
        <p:txBody>
          <a:bodyPr>
            <a:noAutofit/>
          </a:bodyPr>
          <a:lstStyle/>
          <a:p>
            <a:r>
              <a:rPr lang="en-GB" sz="2400" dirty="0"/>
              <a:t>While </a:t>
            </a:r>
            <a:r>
              <a:rPr lang="en-GB" sz="2400" dirty="0">
                <a:solidFill>
                  <a:schemeClr val="accent6"/>
                </a:solidFill>
              </a:rPr>
              <a:t>the core technical content is so</a:t>
            </a:r>
            <a:r>
              <a:rPr lang="en-GB" sz="2400" dirty="0"/>
              <a:t>und, the following revisions must be addressed in the final draft prior to formal sign-off:</a:t>
            </a:r>
            <a:endParaRPr lang="en-US" sz="2400" dirty="0"/>
          </a:p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Executive Summary &amp; Regional Context Refactoring: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GB" sz="2400" dirty="0"/>
              <a:t>Shorten Section 1.2 or isolate regional/continental ties (AU, AfCFTA, ECOWAS) into a dedicated background section (e.g., "Context") to prevent distracting from the main referencing findings. </a:t>
            </a:r>
            <a:endParaRPr lang="en-US" sz="2400" dirty="0"/>
          </a:p>
          <a:p>
            <a:pPr lvl="1"/>
            <a:r>
              <a:rPr lang="en-GB" sz="2400" dirty="0"/>
              <a:t>Eliminate mixed terminology across the text (e.g., changing all remaining instances of the Portuguese </a:t>
            </a:r>
            <a:r>
              <a:rPr lang="en-GB" sz="2400" i="1" dirty="0"/>
              <a:t>"</a:t>
            </a:r>
            <a:r>
              <a:rPr lang="en-GB" sz="2400" i="1" dirty="0" err="1"/>
              <a:t>Critério</a:t>
            </a:r>
            <a:r>
              <a:rPr lang="en-GB" sz="2400" i="1" dirty="0"/>
              <a:t>"</a:t>
            </a:r>
            <a:r>
              <a:rPr lang="en-GB" sz="2400" dirty="0"/>
              <a:t> to </a:t>
            </a:r>
            <a:r>
              <a:rPr lang="en-GB" sz="2400" i="1" dirty="0"/>
              <a:t>"Criterion"</a:t>
            </a:r>
            <a:r>
              <a:rPr lang="en-GB" sz="2400" dirty="0"/>
              <a:t>). </a:t>
            </a:r>
            <a:endParaRPr lang="en-US" sz="2400" dirty="0"/>
          </a:p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Final Considerations &amp; Definitive Alignment: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GB" sz="2400" dirty="0"/>
              <a:t>Revise the conclusion to state explicitly whether Cabo Verde’s NQF aligns with the ACQF, providing a structured synthesis of system strengths and existing implementation gaps. </a:t>
            </a:r>
            <a:endParaRPr lang="en-US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84232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38C0-8BA4-1BFC-F4F8-2BFDE561E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057E4-F322-1C6F-D403-AA91E8A53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160841" cy="4601183"/>
          </a:xfrm>
        </p:spPr>
        <p:txBody>
          <a:bodyPr>
            <a:normAutofit/>
          </a:bodyPr>
          <a:lstStyle/>
          <a:p>
            <a:r>
              <a:rPr lang="en-GB" sz="4000" b="1" dirty="0"/>
              <a:t>Areas for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96CD7-F75E-3EA2-6C28-3115BE230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716534"/>
            <a:ext cx="7884160" cy="5883148"/>
          </a:xfrm>
        </p:spPr>
        <p:txBody>
          <a:bodyPr>
            <a:normAutofit/>
          </a:bodyPr>
          <a:lstStyle/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Substantiation &amp; Continental Alignment (Criterion 4):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GB" sz="2400" dirty="0"/>
              <a:t>Expand the analysis under Criterion 4 to provide deeper evidence and details regarding explicit alignment and consistency with continental and regional QA principles, specifically the ASG-QA. </a:t>
            </a:r>
            <a:endParaRPr lang="en-US" sz="2400" dirty="0"/>
          </a:p>
          <a:p>
            <a:pPr lvl="1"/>
            <a:r>
              <a:rPr lang="en-GB" sz="2400" dirty="0"/>
              <a:t>Ensure all broader descriptive claims across the report are supported by explicit source citations and verifiable evidence trails. </a:t>
            </a:r>
            <a:endParaRPr lang="en-US" sz="2400" dirty="0"/>
          </a:p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Governance Chapter Expansion: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GB" sz="2400" dirty="0"/>
              <a:t>Beef up the Governance section in accordance with ACQF guidelines. Include formal statements of agreement/endorsement from key QA bodies, document the process and feedback of international experts, and outline clear publication timelines. </a:t>
            </a:r>
            <a:endParaRPr lang="en-US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4871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752F6-EF91-4F54-2D78-1257C374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B239-D274-7B89-4471-D293280E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8" y="1123837"/>
            <a:ext cx="3191321" cy="4601183"/>
          </a:xfrm>
        </p:spPr>
        <p:txBody>
          <a:bodyPr>
            <a:normAutofit/>
          </a:bodyPr>
          <a:lstStyle/>
          <a:p>
            <a:r>
              <a:rPr lang="en-GB" sz="4000" b="1" dirty="0"/>
              <a:t>Areas for improvement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AEDEC-F8E2-BA84-1B64-CBDC9781E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716534"/>
            <a:ext cx="7884160" cy="5883148"/>
          </a:xfrm>
        </p:spPr>
        <p:txBody>
          <a:bodyPr>
            <a:normAutofit/>
          </a:bodyPr>
          <a:lstStyle/>
          <a:p>
            <a:pPr lvl="0"/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Final Editorial &amp; Presentation Pass: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GB" sz="2400" dirty="0"/>
              <a:t>Complete the English translation across all chapters, tables, and figures. </a:t>
            </a:r>
            <a:endParaRPr lang="en-US" sz="2400" dirty="0"/>
          </a:p>
          <a:p>
            <a:pPr lvl="1"/>
            <a:r>
              <a:rPr lang="en-GB" sz="2400" dirty="0"/>
              <a:t>Thoroughly alphabetise and update the list of abbreviations and acronyms to ensure all terms used in the text are included. </a:t>
            </a:r>
            <a:endParaRPr lang="en-US" sz="2400" dirty="0"/>
          </a:p>
          <a:p>
            <a:pPr lvl="1"/>
            <a:r>
              <a:rPr lang="en-GB" sz="2400" dirty="0"/>
              <a:t>Update the document to reflect the final status and not the pilot stage, as is mentioned several times in the text, including the conclusion “</a:t>
            </a:r>
            <a:r>
              <a:rPr lang="en-GB" sz="2400" i="1" dirty="0"/>
              <a:t>In closing this Pilot Referencing Report, the Cabo Verde Technical Working Group (TWG) reaffirms its determination to lead by example in the West African sub-region</a:t>
            </a:r>
            <a:r>
              <a:rPr lang="en-GB" sz="2400" dirty="0"/>
              <a:t>.”</a:t>
            </a:r>
            <a:endParaRPr lang="en-US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631138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CC3EC-C1D7-F3A4-520A-C10F188EA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BF1-E7FC-4230-C7EB-268DDADF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Conclusion &amp; Next Steps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E7153-1D20-7E68-AA9F-190A3EF9C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716534"/>
            <a:ext cx="7884160" cy="5883148"/>
          </a:xfrm>
        </p:spPr>
        <p:txBody>
          <a:bodyPr>
            <a:normAutofit/>
          </a:bodyPr>
          <a:lstStyle/>
          <a:p>
            <a:r>
              <a:rPr lang="en-GB" sz="2600" dirty="0">
                <a:solidFill>
                  <a:srgbClr val="00B050"/>
                </a:solidFill>
              </a:rPr>
              <a:t>The technical core of the report clearly demonstrates alignment between the national and continental frameworks. </a:t>
            </a:r>
            <a:r>
              <a:rPr lang="en-GB" sz="2600" dirty="0"/>
              <a:t>While the criteria indicators for </a:t>
            </a:r>
            <a:r>
              <a:rPr lang="en-GB" sz="2600" dirty="0">
                <a:solidFill>
                  <a:srgbClr val="00B050"/>
                </a:solidFill>
              </a:rPr>
              <a:t>Criteria 1, 2, and 3 are substantively met</a:t>
            </a:r>
            <a:r>
              <a:rPr lang="en-GB" sz="2600" dirty="0"/>
              <a:t>, full verification of the Quality Assurance, Governance, and Presentation/Consistency indicators remains pending the completion of the editorial, substantiation, and governance revisions outlined above. </a:t>
            </a:r>
            <a:endParaRPr lang="en-US" sz="2600" dirty="0"/>
          </a:p>
          <a:p>
            <a:r>
              <a:rPr lang="en-GB" sz="2600" dirty="0">
                <a:solidFill>
                  <a:srgbClr val="00B050"/>
                </a:solidFill>
              </a:rPr>
              <a:t>Upon incorporating these priority updates into Draft 2.9, the report will be fully ready for formal endorsement</a:t>
            </a:r>
            <a:r>
              <a:rPr lang="en-GB" sz="2600" dirty="0"/>
              <a:t>, final peer review validation, and submission to the ACQF Network Presidency. </a:t>
            </a:r>
            <a:endParaRPr lang="en-US" sz="2600" dirty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874349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EC26-EFEB-D6A9-265D-8C49BEFC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GB" sz="4000" dirty="0"/>
            </a:br>
            <a:r>
              <a:rPr lang="en-GB" sz="4000" dirty="0"/>
              <a:t>Asante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 err="1"/>
              <a:t>Obrigada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Thank you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Merci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CAC6C-1D3B-ABA6-D74F-6A281E7CD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66F857-5DF8-D6C3-6A54-30867C703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915" y="700913"/>
            <a:ext cx="5447030" cy="544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0499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1F060E6F-38EF-4262-800B-62988F882D5F}"/>
</file>

<file path=customXml/itemProps2.xml><?xml version="1.0" encoding="utf-8"?>
<ds:datastoreItem xmlns:ds="http://schemas.openxmlformats.org/officeDocument/2006/customXml" ds:itemID="{D1E14AA6-4318-4FBE-A77B-CDC2AD30ECCA}"/>
</file>

<file path=customXml/itemProps3.xml><?xml version="1.0" encoding="utf-8"?>
<ds:datastoreItem xmlns:ds="http://schemas.openxmlformats.org/officeDocument/2006/customXml" ds:itemID="{266EBE99-05E9-4D43-BB7A-C9D2C90EB0A1}"/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39</TotalTime>
  <Words>718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Corbel</vt:lpstr>
      <vt:lpstr>Wingdings 2</vt:lpstr>
      <vt:lpstr>Frame</vt:lpstr>
      <vt:lpstr>Peer review report on referencing of Cabo Verde NQF to ACQF </vt:lpstr>
      <vt:lpstr>Strengths</vt:lpstr>
      <vt:lpstr>Strengths</vt:lpstr>
      <vt:lpstr>Areas for improvement</vt:lpstr>
      <vt:lpstr>Areas for improvement</vt:lpstr>
      <vt:lpstr>Areas for improvement</vt:lpstr>
      <vt:lpstr>Conclusion &amp; Next Steps</vt:lpstr>
      <vt:lpstr> Asante  Obrigada  Thank you  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Marimba</dc:creator>
  <cp:lastModifiedBy>Christine Marimba</cp:lastModifiedBy>
  <cp:revision>6</cp:revision>
  <dcterms:created xsi:type="dcterms:W3CDTF">2026-07-28T17:58:07Z</dcterms:created>
  <dcterms:modified xsi:type="dcterms:W3CDTF">2026-07-28T18:37:13Z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